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>
        <p:scale>
          <a:sx n="123" d="100"/>
          <a:sy n="123" d="100"/>
        </p:scale>
        <p:origin x="26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E1D8-FB0A-EE4B-AB73-F20DE38F793C}" type="datetimeFigureOut">
              <a:rPr lang="es-ES" smtClean="0"/>
              <a:t>6/3/24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1BB-BB29-584D-B067-28D50205B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984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E1D8-FB0A-EE4B-AB73-F20DE38F793C}" type="datetimeFigureOut">
              <a:rPr lang="es-ES" smtClean="0"/>
              <a:t>6/3/24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1BB-BB29-584D-B067-28D50205B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54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E1D8-FB0A-EE4B-AB73-F20DE38F793C}" type="datetimeFigureOut">
              <a:rPr lang="es-ES" smtClean="0"/>
              <a:t>6/3/24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1BB-BB29-584D-B067-28D50205B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807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E1D8-FB0A-EE4B-AB73-F20DE38F793C}" type="datetimeFigureOut">
              <a:rPr lang="es-ES" smtClean="0"/>
              <a:t>6/3/24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1BB-BB29-584D-B067-28D50205B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647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E1D8-FB0A-EE4B-AB73-F20DE38F793C}" type="datetimeFigureOut">
              <a:rPr lang="es-ES" smtClean="0"/>
              <a:t>6/3/24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1BB-BB29-584D-B067-28D50205B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651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E1D8-FB0A-EE4B-AB73-F20DE38F793C}" type="datetimeFigureOut">
              <a:rPr lang="es-ES" smtClean="0"/>
              <a:t>6/3/24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1BB-BB29-584D-B067-28D50205B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040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E1D8-FB0A-EE4B-AB73-F20DE38F793C}" type="datetimeFigureOut">
              <a:rPr lang="es-ES" smtClean="0"/>
              <a:t>6/3/24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1BB-BB29-584D-B067-28D50205B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39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E1D8-FB0A-EE4B-AB73-F20DE38F793C}" type="datetimeFigureOut">
              <a:rPr lang="es-ES" smtClean="0"/>
              <a:t>6/3/24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1BB-BB29-584D-B067-28D50205B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264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E1D8-FB0A-EE4B-AB73-F20DE38F793C}" type="datetimeFigureOut">
              <a:rPr lang="es-ES" smtClean="0"/>
              <a:t>6/3/24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1BB-BB29-584D-B067-28D50205B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848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E1D8-FB0A-EE4B-AB73-F20DE38F793C}" type="datetimeFigureOut">
              <a:rPr lang="es-ES" smtClean="0"/>
              <a:t>6/3/24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1BB-BB29-584D-B067-28D50205B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91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E1D8-FB0A-EE4B-AB73-F20DE38F793C}" type="datetimeFigureOut">
              <a:rPr lang="es-ES" smtClean="0"/>
              <a:t>6/3/24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1BB-BB29-584D-B067-28D50205B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852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DE1D8-FB0A-EE4B-AB73-F20DE38F793C}" type="datetimeFigureOut">
              <a:rPr lang="es-ES" smtClean="0"/>
              <a:t>6/3/24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C21BB-BB29-584D-B067-28D50205B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641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4 Tabla">
            <a:extLst>
              <a:ext uri="{FF2B5EF4-FFF2-40B4-BE49-F238E27FC236}">
                <a16:creationId xmlns:a16="http://schemas.microsoft.com/office/drawing/2014/main" id="{173AB5A4-A010-9FDC-D78F-2538C7A69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946820"/>
              </p:ext>
            </p:extLst>
          </p:nvPr>
        </p:nvGraphicFramePr>
        <p:xfrm>
          <a:off x="173473" y="2173170"/>
          <a:ext cx="6511054" cy="6710711"/>
        </p:xfrm>
        <a:graphic>
          <a:graphicData uri="http://schemas.openxmlformats.org/drawingml/2006/table">
            <a:tbl>
              <a:tblPr/>
              <a:tblGrid>
                <a:gridCol w="985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9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8640">
                  <a:extLst>
                    <a:ext uri="{9D8B030D-6E8A-4147-A177-3AD203B41FA5}">
                      <a16:colId xmlns:a16="http://schemas.microsoft.com/office/drawing/2014/main" val="253804578"/>
                    </a:ext>
                  </a:extLst>
                </a:gridCol>
                <a:gridCol w="5871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47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17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27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27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3735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47638" indent="0" algn="l" fontAlgn="ctr">
                        <a:spcBef>
                          <a:spcPts val="15"/>
                        </a:spcBef>
                        <a:tabLst/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Contacto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15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Miriam</a:t>
                      </a:r>
                      <a:r>
                        <a:rPr lang="es-ES" sz="900" b="0" i="0" u="none" strike="noStrike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Esteban</a:t>
                      </a:r>
                      <a:endParaRPr lang="es-ES" sz="900" b="0" i="0" u="none" strike="no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15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Tel: 902 116 833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15"/>
                        </a:spcBef>
                      </a:pPr>
                      <a:r>
                        <a:rPr lang="fr-FR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Fax: 91 805 49 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rgbClr val="003366"/>
                        </a:solidFill>
                        <a:latin typeface="Opificio"/>
                        <a:cs typeface="Opifici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35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33350" indent="0" algn="l" fontAlgn="ctr">
                        <a:spcBef>
                          <a:spcPts val="15"/>
                        </a:spcBef>
                        <a:tabLst/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Empresa Emisora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15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IZO SYSTEM, S.A.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Forma de Pago</a:t>
                      </a: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15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Transferencia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900" b="0" i="0" u="none" strike="noStrike" dirty="0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9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33350" indent="0" algn="l" fontAlgn="ctr">
                        <a:spcBef>
                          <a:spcPts val="15"/>
                        </a:spcBef>
                        <a:tabLst/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CIF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15"/>
                        </a:spcBef>
                      </a:pPr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A-81669616</a:t>
                      </a:r>
                      <a:endParaRPr lang="es-ES" sz="900" b="0" i="0" u="none" strike="no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15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Nº de</a:t>
                      </a:r>
                      <a:r>
                        <a:rPr lang="es-ES" sz="900" b="0" i="0" u="none" strike="noStrike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Cuenta</a:t>
                      </a:r>
                      <a:endParaRPr lang="es-ES" sz="900" b="0" i="0" u="none" strike="no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Arial"/>
                          <a:cs typeface="Arial"/>
                        </a:rPr>
                        <a:t>BANCO SANTANDER: ES18 0049 1812 8021 1078 5778</a:t>
                      </a:r>
                    </a:p>
                    <a:p>
                      <a:pPr marL="54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Bank Identification Code (BIC): BSCHESMM</a:t>
                      </a:r>
                      <a:endParaRPr lang="es-ES" sz="900" dirty="0">
                        <a:latin typeface="Arial"/>
                        <a:cs typeface="Arial"/>
                      </a:endParaRP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900" b="0" i="0" u="none" strike="noStrike" dirty="0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359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3975" indent="0" algn="l" fontAlgn="ctr">
                        <a:spcBef>
                          <a:spcPts val="15"/>
                        </a:spcBef>
                        <a:tabLst/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Dirección fiscal 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15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C/ Avenida de la Industria,4. Ed.3-1ºA-B 28108 Alcobendas-Madrid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15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Vencimiento F.F.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15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30 Días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900" b="0" i="0" u="none" strike="noStrike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35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15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Fecha Aceptación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15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900" b="0" i="0" u="none" strike="noStrike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53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33350" indent="0" algn="l" fontAlgn="ctr">
                        <a:spcBef>
                          <a:spcPts val="15"/>
                        </a:spcBef>
                        <a:tabLst/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Condiciones de Pago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15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IZO Facturará el Importe Total a la Aceptación 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359">
                <a:tc gridSpan="10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Solicito la Inscripción a</a:t>
                      </a:r>
                      <a:r>
                        <a:rPr lang="es-ES" sz="900" b="0" i="0" u="none" strike="noStrike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los Premios Excelencia Relación con Clientes 2024</a:t>
                      </a:r>
                      <a:endParaRPr lang="es-ES" sz="900" b="0" i="0" u="none" strike="noStrike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B8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787"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93663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Número de candidaturas:</a:t>
                      </a:r>
                    </a:p>
                    <a:p>
                      <a:pPr marL="93663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Denominación de candidaturas: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050" b="1" i="0" u="none" strike="noStrike" baseline="0" dirty="0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93663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Número Premios Estratégicos/casos:</a:t>
                      </a:r>
                    </a:p>
                    <a:p>
                      <a:pPr marL="93663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Denominación de Premios Estratégicos/casos:</a:t>
                      </a:r>
                      <a:endParaRPr lang="es-ES" sz="20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00336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IMPORTE TOTAL (SIN IVA):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468">
                <a:tc gridSpan="10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DATOS DE LA EMPRESA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B8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359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Nombre Comercial 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900" b="0" i="0" u="none" strike="noStrike" dirty="0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359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Denominación Social 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900" b="0" i="0" u="none" strike="noStrike" dirty="0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 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900" b="0" i="0" u="none" strike="noStrike" dirty="0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CIF: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0"/>
                        </a:spcBef>
                      </a:pPr>
                      <a:r>
                        <a:rPr lang="es-ES" sz="8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7359">
                <a:tc rowSpan="3"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Dirección Fiscal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C/Av./Plaza y nº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r>
                        <a:rPr lang="es-ES" sz="9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s-ES"/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359"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Código Postal: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s-ES" sz="900" b="0" i="0" u="none" strike="noStrike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Ciudad: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8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359"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Teléfono: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s-ES" sz="900" b="0" i="0" u="none" strike="noStrike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Fax: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8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359">
                <a:tc rowSpan="4"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Dirección de Envío de Factura</a:t>
                      </a:r>
                      <a:b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</a:b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A la atención de: </a:t>
                      </a:r>
                    </a:p>
                    <a:p>
                      <a:pPr marL="88900" indent="0" algn="l" fontAlgn="ctr">
                        <a:spcBef>
                          <a:spcPts val="0"/>
                        </a:spcBef>
                        <a:tabLst/>
                      </a:pPr>
                      <a:r>
                        <a:rPr lang="es-ES" sz="8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(Persona a la que   debe de ir dirigida la factura)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Nombre: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s-ES" sz="900" b="0" i="0" u="none" strike="noStrike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Mail: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8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7359"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Departamento: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s-ES" sz="900" b="0" i="0" u="none" strike="noStrike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Cargo: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8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359"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C/Av./Plaza y nº: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r>
                        <a:rPr lang="es-ES" sz="9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s-ES"/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7359"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Teléfono: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s-ES" sz="900" b="0" i="0" u="none" strike="noStrike" dirty="0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54000" algn="l" fontAlgn="b">
                        <a:spcBef>
                          <a:spcPts val="0"/>
                        </a:spcBef>
                      </a:pPr>
                      <a:endParaRPr lang="es-ES" sz="600" b="0" i="0" u="none" strike="no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Ciudad: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8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C.P.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71128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ctr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Persona de contacto en </a:t>
                      </a:r>
                    </a:p>
                    <a:p>
                      <a:pPr marL="54000" algn="l" fontAlgn="ctr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el Departamento Financiero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0" indent="0" algn="l" fontAlgn="b">
                        <a:spcBef>
                          <a:spcPts val="0"/>
                        </a:spcBef>
                        <a:tabLst/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Nombre:</a:t>
                      </a:r>
                    </a:p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54000" algn="l" fontAlgn="b">
                        <a:spcBef>
                          <a:spcPts val="0"/>
                        </a:spcBef>
                      </a:pPr>
                      <a:endParaRPr lang="es-ES" sz="600" b="0" i="0" u="none" strike="no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0" indent="0" algn="l" fontAlgn="b">
                        <a:spcBef>
                          <a:spcPts val="0"/>
                        </a:spcBef>
                        <a:tabLst/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Mail:</a:t>
                      </a:r>
                    </a:p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8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Teléfono:</a:t>
                      </a:r>
                    </a:p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8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71128">
                <a:tc gridSpan="5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Observaciones </a:t>
                      </a:r>
                      <a:r>
                        <a:rPr lang="es-ES" sz="900" b="0" i="1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(indique</a:t>
                      </a:r>
                      <a:r>
                        <a:rPr lang="es-ES" sz="900" b="0" i="1" u="none" strike="noStrike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si es necesario el Nº de Pedido o</a:t>
                      </a:r>
                    </a:p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900" b="0" i="1" u="none" strike="noStrike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Referencia que es necesario adjuntar en la factura)</a:t>
                      </a: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54000" algn="l" fontAlgn="b">
                        <a:spcBef>
                          <a:spcPts val="0"/>
                        </a:spcBef>
                      </a:pPr>
                      <a:endParaRPr lang="es-ES" sz="600" b="0" i="0" u="none" strike="no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Atentamente: (Firma y sello de la Empresa)</a:t>
                      </a:r>
                    </a:p>
                    <a:p>
                      <a:pPr marL="54000" algn="l" fontAlgn="b">
                        <a:spcBef>
                          <a:spcPts val="0"/>
                        </a:spcBef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1" i="0" u="none" strike="noStrike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1" i="0" u="none" strike="noStrike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7359">
                <a:tc gridSpan="10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Rogamos que para cualquier incidencia sobre la factura se ponga en contacto con nuestro Departamento Financiero. </a:t>
                      </a:r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7538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8900" indent="0" algn="l" fontAlgn="ctr">
                        <a:tabLst/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Datos de contacto:    </a:t>
                      </a:r>
                    </a:p>
                    <a:p>
                      <a:pPr marL="88900" indent="0" algn="l" fontAlgn="ctr">
                        <a:tabLst/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Yolanda</a:t>
                      </a:r>
                      <a:r>
                        <a:rPr lang="es-ES" sz="900" b="0" i="0" u="none" strike="noStrike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Barona</a:t>
                      </a:r>
                      <a:endParaRPr lang="es-ES" sz="900" b="0" i="0" u="none" strike="no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1000" b="0" i="1" u="none" strike="noStrike" dirty="0">
                        <a:solidFill>
                          <a:srgbClr val="7F7F7F"/>
                        </a:solidFill>
                        <a:latin typeface="Opificio"/>
                        <a:cs typeface="Opifici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gridSpan="8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3188" indent="0">
                        <a:tabLst/>
                      </a:pPr>
                      <a:r>
                        <a:rPr lang="es-ES" sz="900" b="0" i="1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IMPORTANTE: Debe enviar</a:t>
                      </a:r>
                      <a:r>
                        <a:rPr lang="es-ES" sz="900" b="0" i="1" u="none" strike="noStrike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el formulario cumplimentado por Fax o email para formalizar la inscripción</a:t>
                      </a:r>
                      <a:endParaRPr lang="es-ES" sz="18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900" b="0" i="0" u="none" strike="noStrike" dirty="0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900" b="0" i="0" u="none" strike="noStrike" dirty="0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900" b="0" i="0" u="none" strike="noStrike" dirty="0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7359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33350" indent="0" algn="l" fontAlgn="ctr">
                        <a:tabLst/>
                      </a:pPr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Mail: contabilidad@izo.es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rgbClr val="7F7F7F"/>
                        </a:solidFill>
                        <a:latin typeface="Opificio"/>
                        <a:cs typeface="Opifici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Teléfono: 902 116 833</a:t>
                      </a:r>
                      <a:endParaRPr lang="es-ES" sz="1800" dirty="0"/>
                    </a:p>
                  </a:txBody>
                  <a:tcPr marL="82612" marR="82612" marT="41306" marB="4130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www.izo.es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gridSpan="6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ES" sz="9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www.izo.es</a:t>
                      </a:r>
                      <a:endParaRPr lang="es-ES" sz="18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900" b="0" i="0" u="none" strike="noStrike" dirty="0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900" b="0" i="0" u="none" strike="noStrike" dirty="0">
                        <a:solidFill>
                          <a:srgbClr val="003366"/>
                        </a:solidFill>
                        <a:latin typeface="Verdan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pSp>
        <p:nvGrpSpPr>
          <p:cNvPr id="15" name="Grupo 14">
            <a:extLst>
              <a:ext uri="{FF2B5EF4-FFF2-40B4-BE49-F238E27FC236}">
                <a16:creationId xmlns:a16="http://schemas.microsoft.com/office/drawing/2014/main" id="{316212F7-0038-D99F-5E6F-40B7CEDF88A5}"/>
              </a:ext>
            </a:extLst>
          </p:cNvPr>
          <p:cNvGrpSpPr/>
          <p:nvPr/>
        </p:nvGrpSpPr>
        <p:grpSpPr>
          <a:xfrm>
            <a:off x="2065116" y="9185472"/>
            <a:ext cx="2955884" cy="399943"/>
            <a:chOff x="593861" y="4506113"/>
            <a:chExt cx="2955884" cy="399943"/>
          </a:xfrm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059DF2E1-CCBB-639E-3B70-A8CD40D2CC4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2754"/>
            <a:stretch/>
          </p:blipFill>
          <p:spPr bwMode="auto">
            <a:xfrm>
              <a:off x="593861" y="4611764"/>
              <a:ext cx="1083212" cy="258864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F6439C87-8C50-1AA9-D849-2966CFB735F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17843" t="28114" r="19305" b="28682"/>
            <a:stretch/>
          </p:blipFill>
          <p:spPr>
            <a:xfrm>
              <a:off x="2726897" y="4506113"/>
              <a:ext cx="822848" cy="399943"/>
            </a:xfrm>
            <a:prstGeom prst="rect">
              <a:avLst/>
            </a:prstGeom>
          </p:spPr>
        </p:pic>
        <p:pic>
          <p:nvPicPr>
            <p:cNvPr id="18" name="Imagen 1">
              <a:extLst>
                <a:ext uri="{FF2B5EF4-FFF2-40B4-BE49-F238E27FC236}">
                  <a16:creationId xmlns:a16="http://schemas.microsoft.com/office/drawing/2014/main" id="{714D5DD8-05D8-F260-754D-3E227D0483D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5162" y="4529977"/>
              <a:ext cx="606019" cy="340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CuadroTexto 18">
            <a:extLst>
              <a:ext uri="{FF2B5EF4-FFF2-40B4-BE49-F238E27FC236}">
                <a16:creationId xmlns:a16="http://schemas.microsoft.com/office/drawing/2014/main" id="{4614EEDB-BD30-F3B1-6EA4-48E84706AF2E}"/>
              </a:ext>
            </a:extLst>
          </p:cNvPr>
          <p:cNvSpPr txBox="1"/>
          <p:nvPr/>
        </p:nvSpPr>
        <p:spPr>
          <a:xfrm>
            <a:off x="2585904" y="592982"/>
            <a:ext cx="323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983"/>
            <a:r>
              <a:rPr lang="es-ES_tradnl" b="1" dirty="0">
                <a:solidFill>
                  <a:srgbClr val="000000"/>
                </a:solidFill>
                <a:latin typeface="Chivo Light" pitchFamily="2" charset="77"/>
              </a:rPr>
              <a:t>Carta de aceptación: </a:t>
            </a:r>
          </a:p>
          <a:p>
            <a:pPr algn="ctr" defTabSz="685983"/>
            <a:r>
              <a:rPr lang="es-ES_tradnl" b="1" dirty="0">
                <a:solidFill>
                  <a:srgbClr val="17B8C9"/>
                </a:solidFill>
                <a:latin typeface="Chivo Light" pitchFamily="2" charset="77"/>
              </a:rPr>
              <a:t>Premios Excelencia Relación con Clientes</a:t>
            </a:r>
            <a:r>
              <a:rPr lang="es-ES_tradnl" b="1" dirty="0">
                <a:solidFill>
                  <a:srgbClr val="000000"/>
                </a:solidFill>
                <a:latin typeface="Chivo Light" pitchFamily="2" charset="77"/>
              </a:rPr>
              <a:t> </a:t>
            </a:r>
            <a:r>
              <a:rPr lang="es-ES_tradnl" b="1" dirty="0">
                <a:solidFill>
                  <a:srgbClr val="FFC000"/>
                </a:solidFill>
                <a:latin typeface="Chivo Light" pitchFamily="2" charset="77"/>
              </a:rPr>
              <a:t>2024</a:t>
            </a:r>
            <a:endParaRPr lang="es-ES_tradnl" sz="1200" spc="300" dirty="0">
              <a:solidFill>
                <a:srgbClr val="FFC000"/>
              </a:solidFill>
              <a:latin typeface="Chivo Light" pitchFamily="2" charset="77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79722F1-565B-8A19-9BCC-5F7733A7CE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1851" y="137492"/>
            <a:ext cx="1908946" cy="189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11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344</Words>
  <Application>Microsoft Macintosh PowerPoint</Application>
  <PresentationFormat>A4 (210 x 297 mm)</PresentationFormat>
  <Paragraphs>85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Chivo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Miriam Esteban</dc:creator>
  <cp:lastModifiedBy>Miriam Esteban</cp:lastModifiedBy>
  <cp:revision>5</cp:revision>
  <dcterms:created xsi:type="dcterms:W3CDTF">2022-05-05T17:02:02Z</dcterms:created>
  <dcterms:modified xsi:type="dcterms:W3CDTF">2024-03-06T08:47:58Z</dcterms:modified>
</cp:coreProperties>
</file>